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413" r:id="rId2"/>
    <p:sldId id="405" r:id="rId3"/>
    <p:sldId id="400" r:id="rId4"/>
    <p:sldId id="390" r:id="rId5"/>
    <p:sldId id="427" r:id="rId6"/>
    <p:sldId id="428" r:id="rId7"/>
    <p:sldId id="404" r:id="rId8"/>
    <p:sldId id="391" r:id="rId9"/>
    <p:sldId id="422" r:id="rId10"/>
    <p:sldId id="392" r:id="rId11"/>
    <p:sldId id="398" r:id="rId12"/>
    <p:sldId id="431" r:id="rId13"/>
    <p:sldId id="432" r:id="rId14"/>
    <p:sldId id="450" r:id="rId15"/>
    <p:sldId id="448" r:id="rId16"/>
  </p:sldIdLst>
  <p:sldSz cx="9144000" cy="6858000" type="screen4x3"/>
  <p:notesSz cx="9869488" cy="6735763"/>
  <p:embeddedFontLst>
    <p:embeddedFont>
      <p:font typeface="游明朝" panose="02020400000000000000" pitchFamily="18" charset="-128"/>
      <p:regular r:id="rId19"/>
    </p:embeddedFont>
    <p:embeddedFont>
      <p:font typeface="AR P丸ゴシック体M" panose="020F0600000000000000" pitchFamily="50" charset="-128"/>
      <p:regular r:id="rId20"/>
    </p:embeddedFont>
    <p:embeddedFont>
      <p:font typeface="AR丸ゴシック体M" panose="020F0609000000000000" pitchFamily="49" charset="-128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游ゴシック" panose="020B0400000000000000" pitchFamily="50" charset="-128"/>
      <p:regular r:id="rId28"/>
      <p:bold r:id="rId29"/>
    </p:embeddedFont>
    <p:embeddedFont>
      <p:font typeface="游ゴシック Light" panose="020B0300000000000000" pitchFamily="50" charset="-128"/>
      <p:regular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FF"/>
    <a:srgbClr val="000000"/>
    <a:srgbClr val="FD7963"/>
    <a:srgbClr val="FF9900"/>
    <a:srgbClr val="00FF00"/>
    <a:srgbClr val="00B0F0"/>
    <a:srgbClr val="FFCC00"/>
    <a:srgbClr val="FCBACE"/>
    <a:srgbClr val="F868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76680" autoAdjust="0"/>
  </p:normalViewPr>
  <p:slideViewPr>
    <p:cSldViewPr snapToGrid="0">
      <p:cViewPr varScale="1">
        <p:scale>
          <a:sx n="52" d="100"/>
          <a:sy n="52" d="100"/>
        </p:scale>
        <p:origin x="184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56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303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4277631" cy="338034"/>
          </a:xfrm>
          <a:prstGeom prst="rect">
            <a:avLst/>
          </a:prstGeom>
        </p:spPr>
        <p:txBody>
          <a:bodyPr vert="horz" lIns="91410" tIns="45705" rIns="91410" bIns="4570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589536" y="4"/>
            <a:ext cx="4277630" cy="338034"/>
          </a:xfrm>
          <a:prstGeom prst="rect">
            <a:avLst/>
          </a:prstGeom>
        </p:spPr>
        <p:txBody>
          <a:bodyPr vert="horz" lIns="91410" tIns="45705" rIns="91410" bIns="45705" rtlCol="0"/>
          <a:lstStyle>
            <a:lvl1pPr algn="r">
              <a:defRPr sz="1200"/>
            </a:lvl1pPr>
          </a:lstStyle>
          <a:p>
            <a:fld id="{0256BA91-1F73-4078-8014-025D7FEA30F6}" type="datetimeFigureOut">
              <a:rPr kumimoji="1" lang="ja-JP" altLang="en-US" smtClean="0"/>
              <a:t>2019/11/27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6397730"/>
            <a:ext cx="4277631" cy="338034"/>
          </a:xfrm>
          <a:prstGeom prst="rect">
            <a:avLst/>
          </a:prstGeom>
        </p:spPr>
        <p:txBody>
          <a:bodyPr vert="horz" lIns="91410" tIns="45705" rIns="91410" bIns="4570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589536" y="6397730"/>
            <a:ext cx="4277630" cy="338034"/>
          </a:xfrm>
          <a:prstGeom prst="rect">
            <a:avLst/>
          </a:prstGeom>
        </p:spPr>
        <p:txBody>
          <a:bodyPr vert="horz" lIns="91410" tIns="45705" rIns="91410" bIns="45705" rtlCol="0" anchor="b"/>
          <a:lstStyle>
            <a:lvl1pPr algn="r">
              <a:defRPr sz="1200"/>
            </a:lvl1pPr>
          </a:lstStyle>
          <a:p>
            <a:fld id="{95A4D04A-CE22-4734-BFC5-2D750D7615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95299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4277631" cy="338034"/>
          </a:xfrm>
          <a:prstGeom prst="rect">
            <a:avLst/>
          </a:prstGeom>
        </p:spPr>
        <p:txBody>
          <a:bodyPr vert="horz" lIns="91410" tIns="45705" rIns="91410" bIns="4570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9536" y="4"/>
            <a:ext cx="4277630" cy="338034"/>
          </a:xfrm>
          <a:prstGeom prst="rect">
            <a:avLst/>
          </a:prstGeom>
        </p:spPr>
        <p:txBody>
          <a:bodyPr vert="horz" lIns="91410" tIns="45705" rIns="91410" bIns="45705" rtlCol="0"/>
          <a:lstStyle>
            <a:lvl1pPr algn="r">
              <a:defRPr sz="1200"/>
            </a:lvl1pPr>
          </a:lstStyle>
          <a:p>
            <a:fld id="{7FD952F4-4E42-413C-8CDA-4B9F59D44498}" type="datetimeFigureOut">
              <a:rPr kumimoji="1" lang="ja-JP" altLang="en-US" smtClean="0"/>
              <a:t>2019/11/27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419475" y="841375"/>
            <a:ext cx="303053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0" tIns="45705" rIns="91410" bIns="4570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255" y="3241663"/>
            <a:ext cx="7896986" cy="2652267"/>
          </a:xfrm>
          <a:prstGeom prst="rect">
            <a:avLst/>
          </a:prstGeom>
        </p:spPr>
        <p:txBody>
          <a:bodyPr vert="horz" lIns="91410" tIns="45705" rIns="91410" bIns="4570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397730"/>
            <a:ext cx="4277631" cy="338034"/>
          </a:xfrm>
          <a:prstGeom prst="rect">
            <a:avLst/>
          </a:prstGeom>
        </p:spPr>
        <p:txBody>
          <a:bodyPr vert="horz" lIns="91410" tIns="45705" rIns="91410" bIns="4570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9536" y="6397730"/>
            <a:ext cx="4277630" cy="338034"/>
          </a:xfrm>
          <a:prstGeom prst="rect">
            <a:avLst/>
          </a:prstGeom>
        </p:spPr>
        <p:txBody>
          <a:bodyPr vert="horz" lIns="91410" tIns="45705" rIns="91410" bIns="45705" rtlCol="0" anchor="b"/>
          <a:lstStyle>
            <a:lvl1pPr algn="r">
              <a:defRPr sz="1200"/>
            </a:lvl1pPr>
          </a:lstStyle>
          <a:p>
            <a:fld id="{858DC9BC-2AE6-4B84-B4E1-41A3FC93F6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64206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29012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405021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2003091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9475" y="841375"/>
            <a:ext cx="3030538" cy="22733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　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0277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9475" y="841375"/>
            <a:ext cx="3030538" cy="22733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33644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9475" y="841375"/>
            <a:ext cx="3030538" cy="22733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25118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9475" y="841375"/>
            <a:ext cx="3030538" cy="22733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37680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9475" y="841375"/>
            <a:ext cx="3030538" cy="22733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　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00788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9475" y="841375"/>
            <a:ext cx="3030538" cy="22733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19704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2426534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15776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64693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24164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01832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23210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9E7E-44FF-4F94-8C3D-7EC20B3A2AA4}" type="datetime1">
              <a:rPr kumimoji="1" lang="ja-JP" altLang="en-US" smtClean="0"/>
              <a:t>2019/11/27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791-755D-435F-B848-B6931A527E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5047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45F8-DFE5-43E0-9D33-519E1BAB85EA}" type="datetime1">
              <a:rPr kumimoji="1" lang="ja-JP" altLang="en-US" smtClean="0"/>
              <a:t>2019/11/27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791-755D-435F-B848-B6931A527E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30695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B47B-E530-4288-BC7C-8D4C5894FA2F}" type="datetime1">
              <a:rPr kumimoji="1" lang="ja-JP" altLang="en-US" smtClean="0"/>
              <a:t>2019/11/27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791-755D-435F-B848-B6931A527E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5086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45FD-CA2A-41F7-B0A4-E2DD6AEC49F8}" type="datetime1">
              <a:rPr kumimoji="1" lang="ja-JP" altLang="en-US" smtClean="0"/>
              <a:t>2019/11/27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791-755D-435F-B848-B6931A527E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581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7080-7F13-4036-A5DA-A035A398AC2A}" type="datetime1">
              <a:rPr kumimoji="1" lang="ja-JP" altLang="en-US" smtClean="0"/>
              <a:t>2019/11/27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791-755D-435F-B848-B6931A527E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4333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2718-7519-47A7-AB25-0D709E480C8F}" type="datetime1">
              <a:rPr kumimoji="1" lang="ja-JP" altLang="en-US" smtClean="0"/>
              <a:t>2019/11/27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791-755D-435F-B848-B6931A527E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4816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75A88-DF6B-4BF5-90C3-65F38654FDA2}" type="datetime1">
              <a:rPr kumimoji="1" lang="ja-JP" altLang="en-US" smtClean="0"/>
              <a:t>2019/11/27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791-755D-435F-B848-B6931A527E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810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8F14-8B8D-4D7E-9C5C-3BF41F9DE59B}" type="datetime1">
              <a:rPr kumimoji="1" lang="ja-JP" altLang="en-US" smtClean="0"/>
              <a:t>2019/11/27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791-755D-435F-B848-B6931A527E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9656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FEDC4-BE9A-426E-97AA-4CE6F67E216E}" type="datetime1">
              <a:rPr kumimoji="1" lang="ja-JP" altLang="en-US" smtClean="0"/>
              <a:t>2019/11/27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791-755D-435F-B848-B6931A527E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516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45F8-DFE5-43E0-9D33-519E1BAB85EA}" type="datetime1">
              <a:rPr kumimoji="1" lang="ja-JP" altLang="en-US" smtClean="0"/>
              <a:t>2019/11/27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791-755D-435F-B848-B6931A527E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192878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1629-5982-44AF-9028-955509A3A141}" type="datetime1">
              <a:rPr kumimoji="1" lang="ja-JP" altLang="en-US" smtClean="0"/>
              <a:t>2019/11/27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791-755D-435F-B848-B6931A527E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5385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45F8-DFE5-43E0-9D33-519E1BAB85EA}" type="datetime1">
              <a:rPr kumimoji="1" lang="ja-JP" altLang="en-US" smtClean="0"/>
              <a:t>2019/11/27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FC791-755D-435F-B848-B6931A527E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183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9479D93-7276-4C96-9460-4CAF0606A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29"/>
          <a:stretch/>
        </p:blipFill>
        <p:spPr>
          <a:xfrm>
            <a:off x="2251307" y="425978"/>
            <a:ext cx="4641386" cy="2122836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BE0C267C-D1F9-4848-8636-2743CBA87775}"/>
              </a:ext>
            </a:extLst>
          </p:cNvPr>
          <p:cNvSpPr/>
          <p:nvPr/>
        </p:nvSpPr>
        <p:spPr>
          <a:xfrm>
            <a:off x="1018309" y="2816383"/>
            <a:ext cx="7190509" cy="3358833"/>
          </a:xfrm>
          <a:prstGeom prst="roundRect">
            <a:avLst>
              <a:gd name="adj" fmla="val 87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オリンピック・パラリンピックに</a:t>
            </a:r>
            <a:endParaRPr lang="en-US" altLang="ja-JP" sz="4000" kern="100" dirty="0">
              <a:solidFill>
                <a:srgbClr val="000000"/>
              </a:solidFill>
              <a:effectLst/>
              <a:ea typeface="AR P丸ゴシック体M" panose="020F0600000000000000" pitchFamily="50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芸術競技があった</a:t>
            </a:r>
            <a:endParaRPr lang="en-US" altLang="ja-JP" sz="4000" kern="100" dirty="0">
              <a:solidFill>
                <a:srgbClr val="000000"/>
              </a:solidFill>
              <a:effectLst/>
              <a:ea typeface="AR P丸ゴシック体M" panose="020F0600000000000000" pitchFamily="50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当時</a:t>
            </a:r>
            <a:r>
              <a:rPr lang="ja-JP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の画像</a:t>
            </a:r>
            <a:endParaRPr lang="ja-JP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51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D3F7C6-8D97-4CC9-BF07-5B13E5951B83}"/>
              </a:ext>
            </a:extLst>
          </p:cNvPr>
          <p:cNvSpPr txBox="1">
            <a:spLocks/>
          </p:cNvSpPr>
          <p:nvPr/>
        </p:nvSpPr>
        <p:spPr>
          <a:xfrm>
            <a:off x="-24492" y="0"/>
            <a:ext cx="9168492" cy="208983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２０２０年　東京オリンピック・パラリンピック　採用エンブレム</a:t>
            </a: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野老</a:t>
            </a:r>
            <a:r>
              <a:rPr lang="ja-JP" altLang="en-US" sz="18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（ところ）</a:t>
            </a: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朝雄 作　「組市松紋」</a:t>
            </a: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F001057-770B-47DB-8FDC-6D2CD671AC67}"/>
              </a:ext>
            </a:extLst>
          </p:cNvPr>
          <p:cNvSpPr/>
          <p:nvPr/>
        </p:nvSpPr>
        <p:spPr>
          <a:xfrm>
            <a:off x="606490" y="2351314"/>
            <a:ext cx="7931019" cy="3661099"/>
          </a:xfrm>
          <a:prstGeom prst="roundRect">
            <a:avLst>
              <a:gd name="adj" fmla="val 87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4000" kern="100" dirty="0">
                <a:solidFill>
                  <a:srgbClr val="000000"/>
                </a:solidFill>
                <a:ea typeface="AR P丸ゴシック体M" panose="020F0600000000000000" pitchFamily="50" charset="-128"/>
                <a:cs typeface="Times New Roman" panose="02020603050405020304" pitchFamily="18" charset="0"/>
              </a:rPr>
              <a:t>２０２０年　</a:t>
            </a:r>
            <a:endParaRPr lang="en-US" altLang="ja-JP" sz="4000" kern="100" dirty="0">
              <a:solidFill>
                <a:srgbClr val="000000"/>
              </a:solidFill>
              <a:ea typeface="AR P丸ゴシック体M" panose="020F0600000000000000" pitchFamily="50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4000" kern="100" dirty="0">
                <a:solidFill>
                  <a:srgbClr val="000000"/>
                </a:solidFill>
                <a:ea typeface="AR P丸ゴシック体M" panose="020F0600000000000000" pitchFamily="50" charset="-128"/>
                <a:cs typeface="Times New Roman" panose="02020603050405020304" pitchFamily="18" charset="0"/>
              </a:rPr>
              <a:t>東京オリンピック・パラリンピック　エンブレムの画像</a:t>
            </a:r>
          </a:p>
        </p:txBody>
      </p:sp>
    </p:spTree>
    <p:extLst>
      <p:ext uri="{BB962C8B-B14F-4D97-AF65-F5344CB8AC3E}">
        <p14:creationId xmlns:p14="http://schemas.microsoft.com/office/powerpoint/2010/main" val="1010621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23A937D-6199-4772-83AC-74C4404E45B5}"/>
              </a:ext>
            </a:extLst>
          </p:cNvPr>
          <p:cNvSpPr/>
          <p:nvPr/>
        </p:nvSpPr>
        <p:spPr>
          <a:xfrm>
            <a:off x="487680" y="4548545"/>
            <a:ext cx="81991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rgbClr val="FF0066"/>
                </a:solidFill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市松模様</a:t>
            </a:r>
            <a:r>
              <a:rPr lang="ja-JP" altLang="en-US" sz="24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・・・</a:t>
            </a:r>
            <a:endParaRPr lang="en-US" altLang="ja-JP" sz="2400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r>
              <a:rPr lang="ja-JP" altLang="en-US" sz="24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碁盤目状の格子の目を色違いに並べた模様。</a:t>
            </a:r>
            <a:endParaRPr lang="en-US" altLang="ja-JP" sz="2400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r>
              <a:rPr lang="ja-JP" altLang="en-US" sz="24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つまりチェック柄！</a:t>
            </a:r>
            <a:endParaRPr lang="en-US" altLang="ja-JP" sz="2400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r>
              <a:rPr lang="ja-JP" altLang="en-US" sz="24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江戸時代に、「佐野川市松」という歌舞伎役者が舞台で着用すると、たちまち当時の女性の間で大流行！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643270D0-5156-42BB-9282-6838E5DF2F62}"/>
              </a:ext>
            </a:extLst>
          </p:cNvPr>
          <p:cNvSpPr/>
          <p:nvPr/>
        </p:nvSpPr>
        <p:spPr>
          <a:xfrm>
            <a:off x="606490" y="475861"/>
            <a:ext cx="7931019" cy="3778898"/>
          </a:xfrm>
          <a:prstGeom prst="roundRect">
            <a:avLst>
              <a:gd name="adj" fmla="val 87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市松模様</a:t>
            </a:r>
            <a:r>
              <a:rPr lang="ja-JP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の画像</a:t>
            </a:r>
            <a:endParaRPr lang="ja-JP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45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5083" y="973841"/>
            <a:ext cx="8693834" cy="491031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題材名　　</a:t>
            </a: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願いをエンブレムに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～</a:t>
            </a:r>
            <a:r>
              <a:rPr lang="en-US" altLang="ja-JP" sz="24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2020</a:t>
            </a:r>
            <a:r>
              <a:rPr lang="ja-JP" altLang="en-US" sz="24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年東京オリンピック・パラリンピックの公募で選外になった　　　　　　　　　　　　　　　　　　　　</a:t>
            </a:r>
            <a:endParaRPr lang="en-US" altLang="ja-JP" sz="24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　　　　　　　　　　　　　エンブレムのよさを味わおう～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本時の目標</a:t>
            </a: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ja-JP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必要な審査項目をグループで協議し、改めて作品の構成の工夫を感じ取ろう。</a:t>
            </a: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7244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4800" y="209550"/>
            <a:ext cx="8724899" cy="6419850"/>
          </a:xfrm>
        </p:spPr>
        <p:txBody>
          <a:bodyPr anchor="ctr" anchorCtr="0"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40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今日の流れ　</a:t>
            </a:r>
            <a:endParaRPr lang="en-US" altLang="ja-JP" sz="40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１</a:t>
            </a:r>
            <a:r>
              <a:rPr lang="ja-JP" altLang="en-US" sz="40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選んだ作品と理由を伝え合おう</a:t>
            </a:r>
            <a:endParaRPr lang="en-US" altLang="ja-JP" sz="32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２　グループで審査項目を５つにまとめよう</a:t>
            </a:r>
            <a:endParaRPr lang="en-US" altLang="ja-JP" sz="3600" b="1" dirty="0">
              <a:solidFill>
                <a:srgbClr val="FF0066"/>
              </a:solidFill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３　グループで１位のエンブレムを選ぼう</a:t>
            </a:r>
            <a:endParaRPr lang="en-US" altLang="ja-JP" sz="3600" b="1" dirty="0">
              <a:solidFill>
                <a:srgbClr val="FF0066"/>
              </a:solidFill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４　全体で発表し共有しよう</a:t>
            </a: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５　公式サイトの動画で</a:t>
            </a:r>
            <a:r>
              <a:rPr lang="ja-JP" altLang="ja-JP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実際の審査を知ろう</a:t>
            </a: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６　改めて個人で１位のエンブレムを選ぼう</a:t>
            </a: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７　題材を振り返ろう</a:t>
            </a: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2833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2880" y="-64770"/>
            <a:ext cx="8724899" cy="1680210"/>
          </a:xfrm>
        </p:spPr>
        <p:txBody>
          <a:bodyPr anchor="ctr" anchorCtr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グループで協議（合意形成）して</a:t>
            </a:r>
            <a:endParaRPr lang="en-US" altLang="ja-JP" sz="32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審査項目を５つにまとめよう</a:t>
            </a:r>
            <a:endParaRPr lang="en-US" altLang="ja-JP" sz="32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298CCF0-98B2-4342-9867-6E024A95ED39}"/>
              </a:ext>
            </a:extLst>
          </p:cNvPr>
          <p:cNvSpPr/>
          <p:nvPr/>
        </p:nvSpPr>
        <p:spPr>
          <a:xfrm>
            <a:off x="152400" y="2472689"/>
            <a:ext cx="8877299" cy="2434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F458760-13EC-4F0A-B109-540890ABE78C}"/>
              </a:ext>
            </a:extLst>
          </p:cNvPr>
          <p:cNvSpPr/>
          <p:nvPr/>
        </p:nvSpPr>
        <p:spPr>
          <a:xfrm>
            <a:off x="243840" y="2310761"/>
            <a:ext cx="640080" cy="10134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tx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①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E2503E3-17B1-471B-8DF5-33551707D3F7}"/>
              </a:ext>
            </a:extLst>
          </p:cNvPr>
          <p:cNvSpPr/>
          <p:nvPr/>
        </p:nvSpPr>
        <p:spPr>
          <a:xfrm>
            <a:off x="396240" y="3138961"/>
            <a:ext cx="8595360" cy="10134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solidFill>
                  <a:schemeClr val="tx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○○○○○○○○○　こと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C129F79-5859-4C31-8DB9-F1C55999127F}"/>
              </a:ext>
            </a:extLst>
          </p:cNvPr>
          <p:cNvSpPr/>
          <p:nvPr/>
        </p:nvSpPr>
        <p:spPr>
          <a:xfrm>
            <a:off x="7379971" y="4779644"/>
            <a:ext cx="1973578" cy="10134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b="1" dirty="0">
                <a:solidFill>
                  <a:schemeClr val="tx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✕５</a:t>
            </a: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4CD70B14-0063-4635-A87A-804BE99DC974}"/>
              </a:ext>
            </a:extLst>
          </p:cNvPr>
          <p:cNvSpPr/>
          <p:nvPr/>
        </p:nvSpPr>
        <p:spPr>
          <a:xfrm>
            <a:off x="1112519" y="1498526"/>
            <a:ext cx="3478529" cy="834862"/>
          </a:xfrm>
          <a:prstGeom prst="wedgeRoundRectCallout">
            <a:avLst>
              <a:gd name="adj1" fmla="val -48778"/>
              <a:gd name="adj2" fmla="val 84719"/>
              <a:gd name="adj3" fmla="val 16667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グループの番号</a:t>
            </a: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C7D377FE-7109-4B88-B914-7CB311EB4FC5}"/>
              </a:ext>
            </a:extLst>
          </p:cNvPr>
          <p:cNvSpPr/>
          <p:nvPr/>
        </p:nvSpPr>
        <p:spPr>
          <a:xfrm>
            <a:off x="167640" y="5064682"/>
            <a:ext cx="6324600" cy="834862"/>
          </a:xfrm>
          <a:prstGeom prst="wedgeRoundRectCallout">
            <a:avLst>
              <a:gd name="adj1" fmla="val -21950"/>
              <a:gd name="adj2" fmla="val -165368"/>
              <a:gd name="adj3" fmla="val 16667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まとめた審査項目（横書き）</a:t>
            </a:r>
          </a:p>
        </p:txBody>
      </p:sp>
    </p:spTree>
    <p:extLst>
      <p:ext uri="{BB962C8B-B14F-4D97-AF65-F5344CB8AC3E}">
        <p14:creationId xmlns:p14="http://schemas.microsoft.com/office/powerpoint/2010/main" val="536721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4800" y="209550"/>
            <a:ext cx="8724899" cy="6400800"/>
          </a:xfrm>
        </p:spPr>
        <p:txBody>
          <a:bodyPr anchor="ctr" anchorCtr="0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ja-JP" altLang="en-US" sz="60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実際の主な審査項目は・・・</a:t>
            </a:r>
            <a:endParaRPr lang="en-US" altLang="ja-JP" sz="60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4400" b="1" dirty="0">
                <a:solidFill>
                  <a:srgbClr val="FF0066"/>
                </a:solidFill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共感性</a:t>
            </a:r>
            <a:r>
              <a:rPr lang="ja-JP" altLang="en-US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・・・多くの人に共感してもらえること</a:t>
            </a:r>
            <a:endParaRPr lang="en-US" altLang="ja-JP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4400" b="1" dirty="0">
                <a:solidFill>
                  <a:srgbClr val="FF0066"/>
                </a:solidFill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象徴性</a:t>
            </a:r>
            <a:r>
              <a:rPr lang="ja-JP" altLang="en-US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・・・２０２０東京大会の象徴となること</a:t>
            </a:r>
            <a:endParaRPr lang="en-US" altLang="ja-JP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4400" b="1" dirty="0">
                <a:solidFill>
                  <a:srgbClr val="FF0066"/>
                </a:solidFill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独創性</a:t>
            </a:r>
            <a:r>
              <a:rPr lang="ja-JP" altLang="en-US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・・・個性的であること</a:t>
            </a:r>
            <a:endParaRPr lang="en-US" altLang="ja-JP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4400" b="1" dirty="0">
                <a:solidFill>
                  <a:srgbClr val="FF0066"/>
                </a:solidFill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審美性</a:t>
            </a:r>
            <a:r>
              <a:rPr lang="ja-JP" altLang="en-US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・・・デザインとして優れていること</a:t>
            </a:r>
            <a:endParaRPr lang="en-US" altLang="ja-JP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4400" b="1" dirty="0">
                <a:solidFill>
                  <a:srgbClr val="FF0066"/>
                </a:solidFill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展開性</a:t>
            </a:r>
            <a:r>
              <a:rPr lang="ja-JP" altLang="en-US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・・・様々な媒体で展開可能であること</a:t>
            </a:r>
            <a:endParaRPr lang="en-US" altLang="ja-JP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4400" b="1" dirty="0">
                <a:solidFill>
                  <a:srgbClr val="FF0066"/>
                </a:solidFill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再現性</a:t>
            </a:r>
            <a:r>
              <a:rPr lang="ja-JP" altLang="en-US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・・・モノクロ、拡大、縮小で再現してもイメージ</a:t>
            </a:r>
            <a:endParaRPr lang="en-US" altLang="ja-JP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　　　　</a:t>
            </a:r>
            <a:r>
              <a:rPr lang="ja-JP" altLang="en-US" sz="24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の変化が少ないこと</a:t>
            </a:r>
            <a:endParaRPr lang="en-US" altLang="ja-JP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542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5083" y="973841"/>
            <a:ext cx="8693834" cy="491031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題材名　　</a:t>
            </a: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願いをエンブレムに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～</a:t>
            </a:r>
            <a:r>
              <a:rPr lang="en-US" altLang="ja-JP" sz="24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2020</a:t>
            </a:r>
            <a:r>
              <a:rPr lang="ja-JP" altLang="en-US" sz="24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年東京オリンピック・パラリンピックの公募で選外になった　　　　　　　　　　　　　　　　　　　　</a:t>
            </a:r>
            <a:endParaRPr lang="en-US" altLang="ja-JP" sz="24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　　　　　　　　　　　　　エンブレムのよさを味わおう～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本時の目標</a:t>
            </a: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オリンピックエンブレムの選考委員になったつもりで、選考に必要な項目を考えよう。</a:t>
            </a: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100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7883" y="472440"/>
            <a:ext cx="8188233" cy="5913120"/>
          </a:xfrm>
        </p:spPr>
        <p:txBody>
          <a:bodyPr anchor="ctr" anchorCtr="0"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今日の流れ　</a:t>
            </a: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endParaRPr lang="en-US" altLang="ja-JP" sz="32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１</a:t>
            </a: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あなたにとってのオリンピックとは？</a:t>
            </a:r>
            <a:endParaRPr lang="en-US" altLang="ja-JP" sz="32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２  過去のオリンピックエンブレム</a:t>
            </a:r>
            <a:endParaRPr lang="en-US" altLang="ja-JP" sz="3200" b="1" dirty="0">
              <a:solidFill>
                <a:srgbClr val="FF0066"/>
              </a:solidFill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３　身の回りの様々なエンブレム</a:t>
            </a:r>
            <a:endParaRPr lang="en-US" altLang="ja-JP" sz="3200" b="1" dirty="0">
              <a:solidFill>
                <a:srgbClr val="FF0066"/>
              </a:solidFill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４　</a:t>
            </a:r>
            <a:r>
              <a:rPr lang="en-US" altLang="ja-JP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2020</a:t>
            </a:r>
            <a:r>
              <a:rPr lang="ja-JP" altLang="en-US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年東京大会採用エンブレムの鑑賞</a:t>
            </a:r>
            <a:endParaRPr lang="en-US" altLang="ja-JP" sz="32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５　個人で選外エンブレムの順位を決めよう</a:t>
            </a:r>
            <a:endParaRPr lang="en-US" altLang="ja-JP" sz="32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６　選んだ理由を具体的に書こう</a:t>
            </a:r>
            <a:endParaRPr lang="en-US" altLang="ja-JP" sz="32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７　個人で審査項目をあげよう</a:t>
            </a:r>
            <a:endParaRPr lang="en-US" altLang="ja-JP" sz="32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８　今日の授業を振り返ろう</a:t>
            </a:r>
            <a:endParaRPr lang="en-US" altLang="ja-JP" sz="32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9972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93C21B9B-207D-4542-A559-2C2D37D40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492" y="140344"/>
            <a:ext cx="9168492" cy="686889"/>
          </a:xfrm>
        </p:spPr>
        <p:txBody>
          <a:bodyPr anchor="ctr" anchorCtr="0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ja-JP" altLang="en-US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亀倉雄策　　</a:t>
            </a:r>
            <a:r>
              <a:rPr lang="en-US" altLang="ja-JP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1964</a:t>
            </a:r>
            <a:r>
              <a:rPr lang="ja-JP" altLang="en-US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年東京オリンピックポスター</a:t>
            </a:r>
            <a:endParaRPr lang="en-US" altLang="ja-JP" sz="32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CBDB1E9F-359C-409C-8F61-E340A4B67F4F}"/>
              </a:ext>
            </a:extLst>
          </p:cNvPr>
          <p:cNvSpPr/>
          <p:nvPr/>
        </p:nvSpPr>
        <p:spPr>
          <a:xfrm>
            <a:off x="594244" y="1304823"/>
            <a:ext cx="7931019" cy="4834720"/>
          </a:xfrm>
          <a:prstGeom prst="roundRect">
            <a:avLst>
              <a:gd name="adj" fmla="val 87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１９６４年東京オリンピック</a:t>
            </a:r>
            <a:endParaRPr lang="en-US" altLang="ja-JP" sz="4000" kern="100" dirty="0">
              <a:solidFill>
                <a:srgbClr val="000000"/>
              </a:solidFill>
              <a:effectLst/>
              <a:ea typeface="AR P丸ゴシック体M" panose="020F0600000000000000" pitchFamily="50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ポスター</a:t>
            </a:r>
            <a:r>
              <a:rPr lang="ja-JP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の画像</a:t>
            </a:r>
            <a:endParaRPr lang="ja-JP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6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906073-081D-4326-8151-9CA869540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492" y="278979"/>
            <a:ext cx="9168492" cy="1555106"/>
          </a:xfrm>
        </p:spPr>
        <p:txBody>
          <a:bodyPr anchor="ctr" anchorCtr="0"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「ピクトグラム」・・・何らかの情報を示すために表示される</a:t>
            </a:r>
            <a:endParaRPr lang="en-US" altLang="ja-JP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　　　　　　 視覚記号（サイン）の一つ</a:t>
            </a:r>
            <a:endParaRPr lang="en-US" altLang="ja-JP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ja-JP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※1964</a:t>
            </a:r>
            <a:r>
              <a:rPr lang="ja-JP" altLang="en-US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年東京オリンピックで開発された</a:t>
            </a:r>
            <a:endParaRPr lang="en-US" altLang="ja-JP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FE84FEEB-3964-4199-85F8-B54649225BA4}"/>
              </a:ext>
            </a:extLst>
          </p:cNvPr>
          <p:cNvSpPr txBox="1">
            <a:spLocks/>
          </p:cNvSpPr>
          <p:nvPr/>
        </p:nvSpPr>
        <p:spPr>
          <a:xfrm>
            <a:off x="3332161" y="1969479"/>
            <a:ext cx="5599183" cy="51510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ja-JP" sz="24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1964</a:t>
            </a:r>
            <a:r>
              <a:rPr lang="ja-JP" altLang="en-US" sz="24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年東京オリンピックの「ピクトグラム」</a:t>
            </a:r>
            <a:endParaRPr lang="en-US" altLang="ja-JP" sz="24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CBDCF733-CFE1-4D7B-A81B-1E11298E52A3}"/>
              </a:ext>
            </a:extLst>
          </p:cNvPr>
          <p:cNvSpPr/>
          <p:nvPr/>
        </p:nvSpPr>
        <p:spPr>
          <a:xfrm>
            <a:off x="606490" y="2619978"/>
            <a:ext cx="7931019" cy="3513261"/>
          </a:xfrm>
          <a:prstGeom prst="roundRect">
            <a:avLst>
              <a:gd name="adj" fmla="val 87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１９６４年東京オリンピック</a:t>
            </a:r>
            <a:endParaRPr lang="en-US" altLang="ja-JP" sz="4000" kern="100" dirty="0">
              <a:solidFill>
                <a:srgbClr val="000000"/>
              </a:solidFill>
              <a:effectLst/>
              <a:ea typeface="AR P丸ゴシック体M" panose="020F0600000000000000" pitchFamily="50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4000" kern="100" dirty="0">
                <a:solidFill>
                  <a:srgbClr val="000000"/>
                </a:solidFill>
                <a:ea typeface="AR P丸ゴシック体M" panose="020F0600000000000000" pitchFamily="50" charset="-128"/>
                <a:cs typeface="Times New Roman" panose="02020603050405020304" pitchFamily="18" charset="0"/>
              </a:rPr>
              <a:t>「ピクトグラム」</a:t>
            </a:r>
            <a:r>
              <a:rPr lang="ja-JP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の画像</a:t>
            </a:r>
            <a:endParaRPr lang="ja-JP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4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C3B0CB-3FE4-41EE-9AF0-B4882559A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492" y="140344"/>
            <a:ext cx="9168492" cy="1859906"/>
          </a:xfrm>
        </p:spPr>
        <p:txBody>
          <a:bodyPr anchor="ctr" anchorCtr="0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altLang="ja-JP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2020</a:t>
            </a:r>
            <a:r>
              <a:rPr lang="ja-JP" altLang="en-US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年東京オリンピック・パラリンピックの</a:t>
            </a:r>
            <a:endParaRPr lang="en-US" altLang="ja-JP" sz="32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ja-JP" altLang="en-US" sz="32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「ピクトグラム」　（一例）</a:t>
            </a:r>
            <a:endParaRPr lang="en-US" altLang="ja-JP" sz="32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FF1ABEAA-D058-4579-A76C-D9BC4BE53187}"/>
              </a:ext>
            </a:extLst>
          </p:cNvPr>
          <p:cNvSpPr/>
          <p:nvPr/>
        </p:nvSpPr>
        <p:spPr>
          <a:xfrm>
            <a:off x="594244" y="1891782"/>
            <a:ext cx="7931019" cy="4400550"/>
          </a:xfrm>
          <a:prstGeom prst="roundRect">
            <a:avLst>
              <a:gd name="adj" fmla="val 87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altLang="ja-JP" sz="4000" kern="100" dirty="0">
                <a:solidFill>
                  <a:srgbClr val="000000"/>
                </a:solidFill>
                <a:ea typeface="AR P丸ゴシック体M" panose="020F0600000000000000" pitchFamily="50" charset="-128"/>
                <a:cs typeface="Times New Roman" panose="02020603050405020304" pitchFamily="18" charset="0"/>
              </a:rPr>
              <a:t>2020</a:t>
            </a:r>
            <a:r>
              <a:rPr lang="ja-JP" altLang="en-US" sz="4000" kern="100" dirty="0">
                <a:solidFill>
                  <a:srgbClr val="000000"/>
                </a:solidFill>
                <a:ea typeface="AR P丸ゴシック体M" panose="020F0600000000000000" pitchFamily="50" charset="-128"/>
                <a:cs typeface="Times New Roman" panose="02020603050405020304" pitchFamily="18" charset="0"/>
              </a:rPr>
              <a:t>年</a:t>
            </a:r>
            <a:endParaRPr lang="en-US" altLang="ja-JP" sz="4000" kern="100" dirty="0">
              <a:solidFill>
                <a:srgbClr val="000000"/>
              </a:solidFill>
              <a:ea typeface="AR P丸ゴシック体M" panose="020F0600000000000000" pitchFamily="50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4000" kern="100" dirty="0">
                <a:solidFill>
                  <a:srgbClr val="000000"/>
                </a:solidFill>
                <a:ea typeface="AR P丸ゴシック体M" panose="020F0600000000000000" pitchFamily="50" charset="-128"/>
                <a:cs typeface="Times New Roman" panose="02020603050405020304" pitchFamily="18" charset="0"/>
              </a:rPr>
              <a:t>東京オリンピック・パラリンピック</a:t>
            </a:r>
            <a:endParaRPr lang="en-US" altLang="ja-JP" sz="4000" kern="100" dirty="0">
              <a:solidFill>
                <a:srgbClr val="000000"/>
              </a:solidFill>
              <a:ea typeface="AR P丸ゴシック体M" panose="020F0600000000000000" pitchFamily="50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4000" kern="100" dirty="0">
                <a:solidFill>
                  <a:srgbClr val="000000"/>
                </a:solidFill>
                <a:ea typeface="AR P丸ゴシック体M" panose="020F0600000000000000" pitchFamily="50" charset="-128"/>
                <a:cs typeface="Times New Roman" panose="02020603050405020304" pitchFamily="18" charset="0"/>
              </a:rPr>
              <a:t>「ピクトグラム」</a:t>
            </a:r>
            <a:r>
              <a:rPr lang="ja-JP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の画像</a:t>
            </a:r>
            <a:endParaRPr lang="ja-JP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4D3F7C6-8D97-4CC9-BF07-5B13E5951B83}"/>
              </a:ext>
            </a:extLst>
          </p:cNvPr>
          <p:cNvSpPr txBox="1">
            <a:spLocks/>
          </p:cNvSpPr>
          <p:nvPr/>
        </p:nvSpPr>
        <p:spPr>
          <a:xfrm>
            <a:off x="-24492" y="238539"/>
            <a:ext cx="9168492" cy="11676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60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エンブレム</a:t>
            </a:r>
            <a:endParaRPr lang="en-US" altLang="ja-JP" sz="60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11974653-E395-4195-941B-8A3619BC6EA3}"/>
              </a:ext>
            </a:extLst>
          </p:cNvPr>
          <p:cNvSpPr txBox="1">
            <a:spLocks/>
          </p:cNvSpPr>
          <p:nvPr/>
        </p:nvSpPr>
        <p:spPr>
          <a:xfrm>
            <a:off x="285466" y="1751907"/>
            <a:ext cx="8548576" cy="48675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紋章</a:t>
            </a:r>
            <a:r>
              <a:rPr lang="ja-JP" altLang="en-US" sz="3600" b="1" dirty="0" err="1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、</a:t>
            </a:r>
            <a:r>
              <a:rPr lang="zh-TW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記章</a:t>
            </a: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と訳される。</a:t>
            </a: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・エンブレム</a:t>
            </a:r>
            <a:r>
              <a:rPr lang="en-US" altLang="ja-JP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(emblem)</a:t>
            </a: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は概念など象徴するものを図案化したもの</a:t>
            </a:r>
            <a:r>
              <a:rPr lang="en-US" altLang="ja-JP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(</a:t>
            </a: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紋章・記章</a:t>
            </a:r>
            <a:r>
              <a:rPr lang="en-US" altLang="ja-JP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・ロゴ</a:t>
            </a:r>
            <a:r>
              <a:rPr lang="en-US" altLang="ja-JP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(logo)</a:t>
            </a:r>
            <a:r>
              <a:rPr lang="ja-JP" altLang="en-US" sz="36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はロゴタイプの略。会社名や商品名を特別にデザインしたもの。広告の意味合いが強い。</a:t>
            </a:r>
            <a:endParaRPr lang="en-US" altLang="ja-JP" sz="36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5758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4D3F7C6-8D97-4CC9-BF07-5B13E5951B83}"/>
              </a:ext>
            </a:extLst>
          </p:cNvPr>
          <p:cNvSpPr txBox="1">
            <a:spLocks/>
          </p:cNvSpPr>
          <p:nvPr/>
        </p:nvSpPr>
        <p:spPr>
          <a:xfrm>
            <a:off x="-24492" y="335168"/>
            <a:ext cx="9168492" cy="166508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40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１９２４年　パリ大会</a:t>
            </a:r>
            <a:endParaRPr lang="en-US" altLang="ja-JP" sz="40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40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初めて採用されたエンブレム</a:t>
            </a:r>
            <a:endParaRPr lang="en-US" altLang="ja-JP" sz="40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8DC4B24-04CF-4555-B968-B0DCB0077285}"/>
              </a:ext>
            </a:extLst>
          </p:cNvPr>
          <p:cNvSpPr/>
          <p:nvPr/>
        </p:nvSpPr>
        <p:spPr>
          <a:xfrm>
            <a:off x="606490" y="2351314"/>
            <a:ext cx="7931019" cy="3661099"/>
          </a:xfrm>
          <a:prstGeom prst="roundRect">
            <a:avLst>
              <a:gd name="adj" fmla="val 87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altLang="ja-JP" sz="4000" kern="100" dirty="0">
                <a:solidFill>
                  <a:srgbClr val="000000"/>
                </a:solidFill>
                <a:ea typeface="AR P丸ゴシック体M" panose="020F0600000000000000" pitchFamily="50" charset="-128"/>
                <a:cs typeface="Times New Roman" panose="02020603050405020304" pitchFamily="18" charset="0"/>
              </a:rPr>
              <a:t>1924</a:t>
            </a:r>
            <a:r>
              <a:rPr lang="ja-JP" altLang="en-US" sz="4000" kern="100" dirty="0">
                <a:solidFill>
                  <a:srgbClr val="000000"/>
                </a:solidFill>
                <a:ea typeface="AR P丸ゴシック体M" panose="020F0600000000000000" pitchFamily="50" charset="-128"/>
                <a:cs typeface="Times New Roman" panose="02020603050405020304" pitchFamily="18" charset="0"/>
              </a:rPr>
              <a:t>年パリオリンピック</a:t>
            </a:r>
            <a:endParaRPr lang="en-US" altLang="ja-JP" sz="4000" kern="100" dirty="0">
              <a:solidFill>
                <a:srgbClr val="000000"/>
              </a:solidFill>
              <a:ea typeface="AR P丸ゴシック体M" panose="020F0600000000000000" pitchFamily="50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エンブレム</a:t>
            </a:r>
            <a:r>
              <a:rPr lang="ja-JP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の画像</a:t>
            </a:r>
            <a:endParaRPr lang="ja-JP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68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4D3F7C6-8D97-4CC9-BF07-5B13E5951B83}"/>
              </a:ext>
            </a:extLst>
          </p:cNvPr>
          <p:cNvSpPr txBox="1">
            <a:spLocks/>
          </p:cNvSpPr>
          <p:nvPr/>
        </p:nvSpPr>
        <p:spPr>
          <a:xfrm>
            <a:off x="-24492" y="144668"/>
            <a:ext cx="9168492" cy="6659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4000" b="1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その他の大会エンブレム（一部）</a:t>
            </a:r>
            <a:endParaRPr lang="en-US" altLang="ja-JP" sz="4000" b="1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7ADA311A-CFA8-4780-977F-729ADB2ADCD4}"/>
              </a:ext>
            </a:extLst>
          </p:cNvPr>
          <p:cNvSpPr/>
          <p:nvPr/>
        </p:nvSpPr>
        <p:spPr>
          <a:xfrm>
            <a:off x="606490" y="1063691"/>
            <a:ext cx="7931019" cy="5318448"/>
          </a:xfrm>
          <a:prstGeom prst="roundRect">
            <a:avLst>
              <a:gd name="adj" fmla="val 87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様々な都市の</a:t>
            </a:r>
            <a:endParaRPr lang="en-US" altLang="ja-JP" sz="4000" kern="100" dirty="0">
              <a:solidFill>
                <a:srgbClr val="000000"/>
              </a:solidFill>
              <a:effectLst/>
              <a:ea typeface="AR P丸ゴシック体M" panose="020F0600000000000000" pitchFamily="50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オリンピック・パラリンピック</a:t>
            </a:r>
            <a:endParaRPr lang="en-US" altLang="ja-JP" sz="4000" kern="100" dirty="0">
              <a:solidFill>
                <a:srgbClr val="000000"/>
              </a:solidFill>
              <a:effectLst/>
              <a:ea typeface="AR P丸ゴシック体M" panose="020F0600000000000000" pitchFamily="50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エンブレム</a:t>
            </a:r>
            <a:r>
              <a:rPr lang="ja-JP" sz="4000" kern="100" dirty="0">
                <a:solidFill>
                  <a:srgbClr val="000000"/>
                </a:solidFill>
                <a:effectLst/>
                <a:ea typeface="AR P丸ゴシック体M" panose="020F0600000000000000" pitchFamily="50" charset="-128"/>
                <a:cs typeface="Times New Roman" panose="02020603050405020304" pitchFamily="18" charset="0"/>
              </a:rPr>
              <a:t>の画像</a:t>
            </a:r>
            <a:endParaRPr lang="ja-JP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401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13100</TotalTime>
  <Words>327</Words>
  <PresentationFormat>画面に合わせる (4:3)</PresentationFormat>
  <Paragraphs>92</Paragraphs>
  <Slides>15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7" baseType="lpstr">
      <vt:lpstr>AR丸ゴシック体M</vt:lpstr>
      <vt:lpstr>Times New Roman</vt:lpstr>
      <vt:lpstr>Arial</vt:lpstr>
      <vt:lpstr>游ゴシック</vt:lpstr>
      <vt:lpstr>游ゴシック Light</vt:lpstr>
      <vt:lpstr>ＭＳ ゴシック</vt:lpstr>
      <vt:lpstr>AR P丸ゴシック体M</vt:lpstr>
      <vt:lpstr>Calibri</vt:lpstr>
      <vt:lpstr>ＭＳ Ｐゴシック</vt:lpstr>
      <vt:lpstr>游明朝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2019-09-26T00:57:13Z</cp:lastPrinted>
  <dcterms:created xsi:type="dcterms:W3CDTF">2018-04-11T05:31:35Z</dcterms:created>
  <dcterms:modified xsi:type="dcterms:W3CDTF">2019-11-27T06:17:07Z</dcterms:modified>
</cp:coreProperties>
</file>